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handoutMasterIdLst>
    <p:handoutMasterId r:id="rId5"/>
  </p:handoutMasterIdLst>
  <p:sldIdLst>
    <p:sldId id="342" r:id="rId2"/>
    <p:sldId id="343" r:id="rId3"/>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1" d="100"/>
          <a:sy n="101" d="100"/>
        </p:scale>
        <p:origin x="7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r>
              <a:rPr kumimoji="1" lang="ja-JP" altLang="en-US"/>
              <a:t>年　　　月　　日　</a:t>
            </a:r>
            <a:r>
              <a:rPr kumimoji="1" lang="en-US" altLang="ja-JP"/>
              <a:t>No.</a:t>
            </a:r>
            <a:endParaRPr kumimoji="1" lang="ja-JP" altLang="en-US"/>
          </a:p>
        </p:txBody>
      </p:sp>
      <p:sp>
        <p:nvSpPr>
          <p:cNvPr id="3" name="日付プレースホルダー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4BDA4CC-9FD9-45A1-BDB0-8F3ADAC2D86F}" type="datetimeFigureOut">
              <a:rPr kumimoji="1" lang="ja-JP" altLang="en-US" smtClean="0"/>
              <a:t>2023/7/7</a:t>
            </a:fld>
            <a:endParaRPr kumimoji="1" lang="ja-JP" altLang="en-US"/>
          </a:p>
        </p:txBody>
      </p:sp>
      <p:sp>
        <p:nvSpPr>
          <p:cNvPr id="4" name="フッター プレースホルダー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9057DB42-5997-4A04-BE63-9A674EDF98B1}" type="slidenum">
              <a:rPr kumimoji="1" lang="ja-JP" altLang="en-US" smtClean="0"/>
              <a:t>‹#›</a:t>
            </a:fld>
            <a:endParaRPr kumimoji="1" lang="ja-JP" altLang="en-US"/>
          </a:p>
        </p:txBody>
      </p:sp>
    </p:spTree>
    <p:extLst>
      <p:ext uri="{BB962C8B-B14F-4D97-AF65-F5344CB8AC3E}">
        <p14:creationId xmlns:p14="http://schemas.microsoft.com/office/powerpoint/2010/main" val="392481865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r>
              <a:rPr kumimoji="1" lang="ja-JP" altLang="en-US"/>
              <a:t>年　　　月　　日　</a:t>
            </a:r>
            <a:r>
              <a:rPr kumimoji="1" lang="en-US" altLang="ja-JP"/>
              <a:t>No.</a:t>
            </a:r>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2654FA24-F817-4B3A-B1AD-C12B877E091D}" type="datetimeFigureOut">
              <a:rPr kumimoji="1" lang="ja-JP" altLang="en-US" smtClean="0"/>
              <a:t>2023/7/7</a:t>
            </a:fld>
            <a:endParaRPr kumimoji="1" lang="ja-JP" altLang="en-US"/>
          </a:p>
        </p:txBody>
      </p:sp>
      <p:sp>
        <p:nvSpPr>
          <p:cNvPr id="4" name="スライド イメージ プレースホルダー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5A47C9F0-DDA3-43A0-9BC2-96A316AC4E4A}" type="slidenum">
              <a:rPr kumimoji="1" lang="ja-JP" altLang="en-US" smtClean="0"/>
              <a:t>‹#›</a:t>
            </a:fld>
            <a:endParaRPr kumimoji="1" lang="ja-JP" altLang="en-US"/>
          </a:p>
        </p:txBody>
      </p:sp>
    </p:spTree>
    <p:extLst>
      <p:ext uri="{BB962C8B-B14F-4D97-AF65-F5344CB8AC3E}">
        <p14:creationId xmlns:p14="http://schemas.microsoft.com/office/powerpoint/2010/main" val="366717432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ADD4B6-5B94-4EFF-9E6A-4165336BFB9F}" type="datetime1">
              <a:rPr kumimoji="1" lang="ja-JP" altLang="en-US" smtClean="0"/>
              <a:t>2023/7/7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90673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893225-A72C-40F4-BE15-2A401A1FE00B}" type="datetime1">
              <a:rPr kumimoji="1" lang="ja-JP" altLang="en-US" smtClean="0"/>
              <a:t>2023/7/7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40009825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9F640D-7218-4082-AE58-2D7D98F46751}" type="datetime1">
              <a:rPr kumimoji="1" lang="ja-JP" altLang="en-US" smtClean="0"/>
              <a:t>2023/7/7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497264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086726" cy="490066"/>
          </a:xfrm>
          <a:prstGeom prst="rect">
            <a:avLst/>
          </a:prstGeom>
        </p:spPr>
        <p:txBody>
          <a:bodyPr>
            <a:normAutofit/>
          </a:bodyPr>
          <a:lstStyle>
            <a:lvl1pPr>
              <a:defRPr sz="2585">
                <a:latin typeface="HGP創英角ﾎﾟｯﾌﾟ体" panose="040B0A00000000000000" pitchFamily="50" charset="-128"/>
                <a:ea typeface="HGP創英角ﾎﾟｯﾌﾟ体" panose="040B0A00000000000000" pitchFamily="50" charset="-128"/>
              </a:defRPr>
            </a:lvl1pPr>
          </a:lstStyle>
          <a:p>
            <a:r>
              <a:rPr kumimoji="1" lang="ja-JP" altLang="en-US" dirty="0"/>
              <a:t>マスター タイトルの書式設定</a:t>
            </a:r>
          </a:p>
        </p:txBody>
      </p:sp>
      <p:sp>
        <p:nvSpPr>
          <p:cNvPr id="7" name="正方形/長方形 6"/>
          <p:cNvSpPr/>
          <p:nvPr userDrawn="1"/>
        </p:nvSpPr>
        <p:spPr>
          <a:xfrm>
            <a:off x="8543926" y="188641"/>
            <a:ext cx="542136" cy="348109"/>
          </a:xfrm>
          <a:prstGeom prst="rect">
            <a:avLst/>
          </a:prstGeom>
        </p:spPr>
        <p:txBody>
          <a:bodyPr wrap="none">
            <a:spAutoFit/>
          </a:bodyPr>
          <a:lstStyle/>
          <a:p>
            <a:fld id="{C25ED3FE-9B8E-4ADD-8480-BE89DB41F93A}" type="slidenum">
              <a:rPr kumimoji="1" lang="ja-JP" altLang="en-US" sz="1662" smtClean="0">
                <a:latin typeface="Meiryo UI" panose="020B0604030504040204" pitchFamily="50" charset="-128"/>
                <a:ea typeface="Meiryo UI" panose="020B0604030504040204" pitchFamily="50" charset="-128"/>
                <a:cs typeface="Meiryo UI" panose="020B0604030504040204" pitchFamily="50" charset="-128"/>
              </a:rPr>
              <a:pPr/>
              <a:t>‹#›</a:t>
            </a:fld>
            <a:endParaRPr kumimoji="1" lang="ja-JP" altLang="en-US" sz="166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円/楕円 7"/>
          <p:cNvSpPr/>
          <p:nvPr userDrawn="1"/>
        </p:nvSpPr>
        <p:spPr>
          <a:xfrm>
            <a:off x="221388" y="15404"/>
            <a:ext cx="8568952" cy="677292"/>
          </a:xfrm>
          <a:prstGeom prst="ellipse">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Tree>
    <p:extLst>
      <p:ext uri="{BB962C8B-B14F-4D97-AF65-F5344CB8AC3E}">
        <p14:creationId xmlns:p14="http://schemas.microsoft.com/office/powerpoint/2010/main" val="314477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5C3A7A-F3E9-4D5A-BE1B-C204AED01C49}" type="datetime1">
              <a:rPr kumimoji="1" lang="ja-JP" altLang="en-US" smtClean="0"/>
              <a:t>2023/7/7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49053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EDE07F-F0B4-4808-878D-D05079AF2966}" type="datetime1">
              <a:rPr kumimoji="1" lang="ja-JP" altLang="en-US" smtClean="0"/>
              <a:t>2023/7/7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347963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C7E006A-8F04-4DFF-9356-E4CB7228806C}" type="datetime1">
              <a:rPr kumimoji="1" lang="ja-JP" altLang="en-US" smtClean="0"/>
              <a:t>2023/7/7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324331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A60F1C-7AE9-4C1C-8DDF-9B13D22DF808}" type="datetime1">
              <a:rPr kumimoji="1" lang="ja-JP" altLang="en-US" smtClean="0"/>
              <a:t>2023/7/7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68187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045BCA-015E-44B3-8885-DEEA1534E9CC}" type="datetime1">
              <a:rPr kumimoji="1" lang="ja-JP" altLang="en-US" smtClean="0"/>
              <a:t>2023/7/7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140787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1C023-CF52-42D8-8ED4-2C0DFEFE3B9C}" type="datetime1">
              <a:rPr kumimoji="1" lang="ja-JP" altLang="en-US" smtClean="0"/>
              <a:t>2023/7/7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77033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893225-A72C-40F4-BE15-2A401A1FE00B}" type="datetime1">
              <a:rPr kumimoji="1" lang="ja-JP" altLang="en-US" smtClean="0"/>
              <a:t>2023/7/7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39195746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A9E3DC-E0E3-4C21-8ECF-4BE930802FF2}" type="datetime1">
              <a:rPr kumimoji="1" lang="ja-JP" altLang="en-US" smtClean="0"/>
              <a:t>2023/7/7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39213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93225-A72C-40F4-BE15-2A401A1FE00B}" type="datetime1">
              <a:rPr kumimoji="1" lang="ja-JP" altLang="en-US" smtClean="0"/>
              <a:t>2023/7/7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348370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19566"/>
            <a:ext cx="9144000" cy="307777"/>
          </a:xfrm>
          <a:prstGeom prst="rect">
            <a:avLst/>
          </a:prstGeom>
          <a:noFill/>
          <a:ln>
            <a:solidFill>
              <a:srgbClr val="00206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b="1"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ビジネスデザインキャンパス</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気づき</a:t>
            </a: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（個人用）</a:t>
            </a:r>
            <a:endParaRPr lang="ja-JP" altLang="ja-JP" sz="14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346172" y="27372"/>
            <a:ext cx="512961" cy="307777"/>
          </a:xfrm>
          <a:prstGeom prst="rect">
            <a:avLst/>
          </a:prstGeom>
          <a:noFill/>
        </p:spPr>
        <p:txBody>
          <a:bodyPr wrap="none" lIns="0" tIns="0" rIns="0" bIns="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学校名：</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氏名　 ：</a:t>
            </a:r>
          </a:p>
        </p:txBody>
      </p:sp>
      <p:sp>
        <p:nvSpPr>
          <p:cNvPr id="7" name="角丸四角形 6"/>
          <p:cNvSpPr/>
          <p:nvPr/>
        </p:nvSpPr>
        <p:spPr>
          <a:xfrm>
            <a:off x="87655" y="867084"/>
            <a:ext cx="4340329" cy="5869373"/>
          </a:xfrm>
          <a:prstGeom prst="roundRect">
            <a:avLst>
              <a:gd name="adj" fmla="val 7713"/>
            </a:avLst>
          </a:prstGeom>
        </p:spPr>
        <p:style>
          <a:lnRef idx="2">
            <a:schemeClr val="accent1"/>
          </a:lnRef>
          <a:fillRef idx="1">
            <a:schemeClr val="lt1"/>
          </a:fillRef>
          <a:effectRef idx="0">
            <a:schemeClr val="accent1"/>
          </a:effectRef>
          <a:fontRef idx="minor">
            <a:schemeClr val="dk1"/>
          </a:fontRef>
        </p:style>
        <p:txBody>
          <a:bodyPr rtlCol="0" anchor="t">
            <a:no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課題・やりたいこと</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関連情報　解決手段など　</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6">
            <a:extLst>
              <a:ext uri="{FF2B5EF4-FFF2-40B4-BE49-F238E27FC236}">
                <a16:creationId xmlns:a16="http://schemas.microsoft.com/office/drawing/2014/main" id="{EB0CD93F-693B-4E26-BE02-74BED5DDE48F}"/>
              </a:ext>
            </a:extLst>
          </p:cNvPr>
          <p:cNvSpPr/>
          <p:nvPr/>
        </p:nvSpPr>
        <p:spPr>
          <a:xfrm>
            <a:off x="4644008" y="854070"/>
            <a:ext cx="4340329" cy="5882387"/>
          </a:xfrm>
          <a:prstGeom prst="roundRect">
            <a:avLst>
              <a:gd name="adj" fmla="val 7713"/>
            </a:avLst>
          </a:prstGeom>
        </p:spPr>
        <p:style>
          <a:lnRef idx="2">
            <a:schemeClr val="accent1"/>
          </a:lnRef>
          <a:fillRef idx="1">
            <a:schemeClr val="lt1"/>
          </a:fillRef>
          <a:effectRef idx="0">
            <a:schemeClr val="accent1"/>
          </a:effectRef>
          <a:fontRef idx="minor">
            <a:schemeClr val="dk1"/>
          </a:fontRef>
        </p:style>
        <p:txBody>
          <a:bodyPr rtlCol="0" anchor="t">
            <a:no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課題・やりたいこと</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関連情報　解決手段など</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57199" y="411092"/>
            <a:ext cx="8098972" cy="35922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メイリオ" panose="020B0604030504040204" pitchFamily="50" charset="-128"/>
                <a:ea typeface="メイリオ" panose="020B0604030504040204" pitchFamily="50" charset="-128"/>
              </a:rPr>
              <a:t>ご自身の考えるイメージを自由に書き出してみてください（</a:t>
            </a:r>
            <a:r>
              <a:rPr kumimoji="1" lang="en-US" altLang="ja-JP" sz="1200" b="1" dirty="0">
                <a:latin typeface="メイリオ" panose="020B0604030504040204" pitchFamily="50" charset="-128"/>
                <a:ea typeface="メイリオ" panose="020B0604030504040204" pitchFamily="50" charset="-128"/>
              </a:rPr>
              <a:t>2</a:t>
            </a:r>
            <a:r>
              <a:rPr kumimoji="1" lang="ja-JP" altLang="en-US" sz="1200" b="1" dirty="0">
                <a:latin typeface="メイリオ" panose="020B0604030504040204" pitchFamily="50" charset="-128"/>
                <a:ea typeface="メイリオ" panose="020B0604030504040204" pitchFamily="50" charset="-128"/>
              </a:rPr>
              <a:t>頁目のサンプルも参考に）</a:t>
            </a:r>
          </a:p>
        </p:txBody>
      </p:sp>
    </p:spTree>
    <p:extLst>
      <p:ext uri="{BB962C8B-B14F-4D97-AF65-F5344CB8AC3E}">
        <p14:creationId xmlns:p14="http://schemas.microsoft.com/office/powerpoint/2010/main" val="74419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0886" y="19566"/>
            <a:ext cx="9144000" cy="307777"/>
          </a:xfrm>
          <a:prstGeom prst="rect">
            <a:avLst/>
          </a:prstGeom>
          <a:noFill/>
          <a:ln>
            <a:solidFill>
              <a:srgbClr val="00206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ビジネスデザインキャンパス　気づき</a:t>
            </a: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（個人用）</a:t>
            </a:r>
            <a:endParaRPr lang="ja-JP" altLang="ja-JP" sz="14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346172" y="27372"/>
            <a:ext cx="1154162" cy="307777"/>
          </a:xfrm>
          <a:prstGeom prst="rect">
            <a:avLst/>
          </a:prstGeom>
          <a:noFill/>
        </p:spPr>
        <p:txBody>
          <a:bodyPr wrap="none" lIns="0" tIns="0" rIns="0" bIns="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学校名：〇〇〇大学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氏名　 ：おなまえ</a:t>
            </a:r>
          </a:p>
        </p:txBody>
      </p:sp>
      <p:sp>
        <p:nvSpPr>
          <p:cNvPr id="7" name="角丸四角形 6"/>
          <p:cNvSpPr/>
          <p:nvPr/>
        </p:nvSpPr>
        <p:spPr>
          <a:xfrm>
            <a:off x="87655" y="548679"/>
            <a:ext cx="4397259" cy="5971864"/>
          </a:xfrm>
          <a:prstGeom prst="roundRect">
            <a:avLst>
              <a:gd name="adj" fmla="val 7713"/>
            </a:avLst>
          </a:prstGeom>
        </p:spPr>
        <p:style>
          <a:lnRef idx="2">
            <a:schemeClr val="accent1"/>
          </a:lnRef>
          <a:fillRef idx="1">
            <a:schemeClr val="lt1"/>
          </a:fillRef>
          <a:effectRef idx="0">
            <a:schemeClr val="accent1"/>
          </a:effectRef>
          <a:fontRef idx="minor">
            <a:schemeClr val="dk1"/>
          </a:fontRef>
        </p:style>
        <p:txBody>
          <a:bodyPr rtlCol="0" anchor="t">
            <a:noAutofit/>
          </a:bodyPr>
          <a:lstStyle/>
          <a:p>
            <a:r>
              <a:rPr lang="ja-JP" altLang="en-US" sz="1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課題・やりたいこと</a:t>
            </a:r>
            <a:endParaRPr lang="en-US" altLang="ja-JP" sz="1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・「メイクは女性がするもの」「男性がメイクをするなんて」という偏見をなくしたい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・世界的に広く</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LGBTQ</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や多様性などがうたわれる一方で、メイクやスキンケアに対するジェンダーレスはあまり進んでいない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→美容の業界においても、差別や偏見をなくし、多様性を尊重できる社会にしたい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・マスク美人やマスクイケメンといった言葉の影響で、過度に自分の容姿に自信が持てない人や、マスクの着用が求められなくなってもマスクを外さないと断言する世代（とくに</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代以下）が増えている</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→スキンケアやメイクをもっと身近なものにして、自分に自信が持てるように、周りの目線や意見を気にし過ぎず、「私らしく」いられる手伝いをしたい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関連情報　解決手段など　</a:t>
            </a:r>
            <a:endParaRPr lang="en-US" altLang="ja-JP" sz="1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・職場の新しい上司から、メイクをして出勤した際に性差別を受けた男性の例（イギリス）</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Facebook</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上では賛否両論の声が上がった。もっと多様性が受け入れられるべきではないのか。</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・女性の</a:t>
            </a:r>
            <a:r>
              <a:rPr lang="ja-JP" altLang="en-US" sz="1200" b="1" dirty="0" err="1">
                <a:latin typeface="Meiryo UI" panose="020B0604030504040204" pitchFamily="50" charset="-128"/>
                <a:ea typeface="Meiryo UI" panose="020B0604030504040204" pitchFamily="50" charset="-128"/>
                <a:cs typeface="Meiryo UI" panose="020B0604030504040204" pitchFamily="50" charset="-128"/>
              </a:rPr>
              <a:t>すっ</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ぴんに対する意見も賛否両論だが、ありえないという意見も一定数ある（男女ともに）とくに、社会人女性がメイクをしないとなると、否定的な意見はさらに多く、最低限の身だしなみと考えている人が多いことが分かった</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過去に自分のメイクを否定されたり、馬鹿にされてしまったりという傷ついた経験を持つ人は、「興味はあるけれども、自信はないし、何からすれば良いのかわからない→メイクしたくない」という悪循環に陥っている</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・メイクやスキンケアの方法のレクチャー、美容部員からのアドバイス、おすすめの商品紹介、その人の肌質や肌悩みにあった提案のできるアプリの開発が、これらの課題解決に役に立つのではないか</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6">
            <a:extLst>
              <a:ext uri="{FF2B5EF4-FFF2-40B4-BE49-F238E27FC236}">
                <a16:creationId xmlns:a16="http://schemas.microsoft.com/office/drawing/2014/main" id="{EB0CD93F-693B-4E26-BE02-74BED5DDE48F}"/>
              </a:ext>
            </a:extLst>
          </p:cNvPr>
          <p:cNvSpPr/>
          <p:nvPr/>
        </p:nvSpPr>
        <p:spPr>
          <a:xfrm>
            <a:off x="4680857" y="579208"/>
            <a:ext cx="4325251" cy="6017535"/>
          </a:xfrm>
          <a:prstGeom prst="roundRect">
            <a:avLst>
              <a:gd name="adj" fmla="val 7713"/>
            </a:avLst>
          </a:prstGeom>
        </p:spPr>
        <p:style>
          <a:lnRef idx="2">
            <a:schemeClr val="accent1"/>
          </a:lnRef>
          <a:fillRef idx="1">
            <a:schemeClr val="lt1"/>
          </a:fillRef>
          <a:effectRef idx="0">
            <a:schemeClr val="accent1"/>
          </a:effectRef>
          <a:fontRef idx="minor">
            <a:schemeClr val="dk1"/>
          </a:fontRef>
        </p:style>
        <p:txBody>
          <a:bodyPr rtlCol="0" anchor="t">
            <a:noAutofit/>
          </a:bodyPr>
          <a:lstStyle/>
          <a:p>
            <a:r>
              <a:rPr lang="ja-JP" altLang="en-US" sz="1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課題・やりたいこと</a:t>
            </a:r>
            <a:endParaRPr lang="en-US" altLang="ja-JP" sz="1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・広島の農業の活性化につながるようなこと</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→地域活性化・地域おこし</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→広島の野菜や果物を使ったお菓子のサブスクの提案</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→広島の農家と、できれば広島にゆかりのあるパティシエと契約を結び、その農家さんの農産物を使ったお菓子を毎月サブスクの利用者に届ける仕組み</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・パティシエ考案のレシピはもちろん、農家さんだからこそ知るレシピや食べ方も活用する</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・希望者は農家さんと直接連絡をとったり、野菜や果物の配送を依頼できるような仕組みをつくる</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関連情報　解決手段など</a:t>
            </a:r>
            <a:endParaRPr lang="en-US" altLang="ja-JP" sz="1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・はじめは有名なレモンから始めたい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・サブスクの利用者が、気に入った農作物の農家さんと直接連絡がとれるようにすることで、マッチングの役割も担える</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→地産地消の促進につながるのではないか</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→日本はそれでなくても、先進国の中で食料自給率が著しく低いため、もっと自国の地で育った食べ物に興味をもってもらいたい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→ただ単純に、広島県産の野菜・果物とするだけではインパクトが弱いため、例えば小松菜のクッキーとか、なす</a:t>
            </a:r>
            <a:r>
              <a:rPr lang="ja-JP" altLang="en-US" sz="1200" b="1" dirty="0" err="1">
                <a:latin typeface="Meiryo UI" panose="020B0604030504040204" pitchFamily="50" charset="-128"/>
                <a:ea typeface="Meiryo UI" panose="020B0604030504040204" pitchFamily="50" charset="-128"/>
                <a:cs typeface="Meiryo UI" panose="020B0604030504040204" pitchFamily="50" charset="-128"/>
              </a:rPr>
              <a:t>びの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○○というように、意外性を持たせたい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→お菓子のサブスク</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毎月「今月のお野菜</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果物は○○」というように、テーマを設定し、前の月のお菓子をお届けする際に、翌月のテーマだけは先に伝えておく</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上では少しずつ届くもののヒントを公開していき、利用者が到着を待ち遠しく思うような工夫を施す</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498021" y="114300"/>
            <a:ext cx="1885950" cy="35922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メイリオ" panose="020B0604030504040204" pitchFamily="50" charset="-128"/>
                <a:ea typeface="メイリオ" panose="020B0604030504040204" pitchFamily="50" charset="-128"/>
              </a:rPr>
              <a:t>作成サンプル</a:t>
            </a:r>
          </a:p>
        </p:txBody>
      </p:sp>
    </p:spTree>
    <p:extLst>
      <p:ext uri="{BB962C8B-B14F-4D97-AF65-F5344CB8AC3E}">
        <p14:creationId xmlns:p14="http://schemas.microsoft.com/office/powerpoint/2010/main" val="18552839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1019</TotalTime>
  <Words>733</Words>
  <Application>Microsoft Office PowerPoint</Application>
  <PresentationFormat>画面に合わせる (4:3)</PresentationFormat>
  <Paragraphs>63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HGP創英角ﾎﾟｯﾌﾟ体</vt:lpstr>
      <vt:lpstr>Meiryo UI</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Company>Mediator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達文</dc:creator>
  <cp:lastModifiedBy>FMVD52096P</cp:lastModifiedBy>
  <cp:revision>19</cp:revision>
  <cp:lastPrinted>2018-11-13T01:00:24Z</cp:lastPrinted>
  <dcterms:created xsi:type="dcterms:W3CDTF">2018-11-13T00:59:51Z</dcterms:created>
  <dcterms:modified xsi:type="dcterms:W3CDTF">2023-07-07T07:16:06Z</dcterms:modified>
</cp:coreProperties>
</file>